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60" r:id="rId5"/>
    <p:sldId id="263" r:id="rId6"/>
    <p:sldId id="264" r:id="rId7"/>
    <p:sldId id="265" r:id="rId8"/>
    <p:sldId id="269" r:id="rId9"/>
    <p:sldId id="261" r:id="rId10"/>
    <p:sldId id="268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739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wardjh\Documents\@Academics\@4-Senior\4-Thesis\GraphsFal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wardjh\Documents\@Academics\@4-Senior\4-Thesis\GraphsFal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wardjh\Documents\@Academics\@4-Senior\4-Thesis\GraphsFal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wardjh\Documents\@Academics\@4-Senior\4-Thesis\GraphsFal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wardjh\Documents\@Academics\@4-Senior\4-Thesis\GraphsFal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Sheet1!$C$16</c:f>
              <c:strCache>
                <c:ptCount val="1"/>
                <c:pt idx="0">
                  <c:v>Original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Sheet1!$B$17:$B$27</c:f>
              <c:numCache>
                <c:formatCode>General</c:formatCode>
                <c:ptCount val="11"/>
                <c:pt idx="0">
                  <c:v>5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  <c:pt idx="5">
                  <c:v>125</c:v>
                </c:pt>
                <c:pt idx="6">
                  <c:v>150</c:v>
                </c:pt>
                <c:pt idx="7">
                  <c:v>175</c:v>
                </c:pt>
                <c:pt idx="8">
                  <c:v>200</c:v>
                </c:pt>
                <c:pt idx="9">
                  <c:v>225</c:v>
                </c:pt>
                <c:pt idx="10">
                  <c:v>250</c:v>
                </c:pt>
              </c:numCache>
            </c:numRef>
          </c:cat>
          <c:val>
            <c:numRef>
              <c:f>Sheet1!$C$17:$C$27</c:f>
              <c:numCache>
                <c:formatCode>0.00</c:formatCode>
                <c:ptCount val="11"/>
                <c:pt idx="0">
                  <c:v>80.39</c:v>
                </c:pt>
                <c:pt idx="1">
                  <c:v>79.11</c:v>
                </c:pt>
                <c:pt idx="2">
                  <c:v>78.59</c:v>
                </c:pt>
                <c:pt idx="3">
                  <c:v>76.39</c:v>
                </c:pt>
                <c:pt idx="4">
                  <c:v>77.36</c:v>
                </c:pt>
                <c:pt idx="5">
                  <c:v>76.83</c:v>
                </c:pt>
                <c:pt idx="6">
                  <c:v>62.71</c:v>
                </c:pt>
                <c:pt idx="7">
                  <c:v>77.36</c:v>
                </c:pt>
                <c:pt idx="8">
                  <c:v>71.45</c:v>
                </c:pt>
                <c:pt idx="9">
                  <c:v>64.48</c:v>
                </c:pt>
                <c:pt idx="10">
                  <c:v>75.14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Sheet1!$D$16</c:f>
              <c:strCache>
                <c:ptCount val="1"/>
                <c:pt idx="0">
                  <c:v>Complex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Sheet1!$B$17:$B$27</c:f>
              <c:numCache>
                <c:formatCode>General</c:formatCode>
                <c:ptCount val="11"/>
                <c:pt idx="0">
                  <c:v>5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  <c:pt idx="5">
                  <c:v>125</c:v>
                </c:pt>
                <c:pt idx="6">
                  <c:v>150</c:v>
                </c:pt>
                <c:pt idx="7">
                  <c:v>175</c:v>
                </c:pt>
                <c:pt idx="8">
                  <c:v>200</c:v>
                </c:pt>
                <c:pt idx="9">
                  <c:v>225</c:v>
                </c:pt>
                <c:pt idx="10">
                  <c:v>250</c:v>
                </c:pt>
              </c:numCache>
            </c:numRef>
          </c:cat>
          <c:val>
            <c:numRef>
              <c:f>Sheet1!$D$17:$D$27</c:f>
              <c:numCache>
                <c:formatCode>0.00</c:formatCode>
                <c:ptCount val="11"/>
                <c:pt idx="0">
                  <c:v>81.599999999999994</c:v>
                </c:pt>
                <c:pt idx="1">
                  <c:v>79.61</c:v>
                </c:pt>
                <c:pt idx="2">
                  <c:v>80.25</c:v>
                </c:pt>
                <c:pt idx="3">
                  <c:v>80.02</c:v>
                </c:pt>
                <c:pt idx="4">
                  <c:v>77.510000000000005</c:v>
                </c:pt>
                <c:pt idx="5">
                  <c:v>78.72</c:v>
                </c:pt>
                <c:pt idx="6">
                  <c:v>69.040000000000006</c:v>
                </c:pt>
                <c:pt idx="7">
                  <c:v>78.5</c:v>
                </c:pt>
                <c:pt idx="8">
                  <c:v>73.88</c:v>
                </c:pt>
                <c:pt idx="9">
                  <c:v>68.02</c:v>
                </c:pt>
                <c:pt idx="10">
                  <c:v>78.72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Sheet1!$E$16</c:f>
              <c:strCache>
                <c:ptCount val="1"/>
                <c:pt idx="0">
                  <c:v>Layered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Sheet1!$B$17:$B$27</c:f>
              <c:numCache>
                <c:formatCode>General</c:formatCode>
                <c:ptCount val="11"/>
                <c:pt idx="0">
                  <c:v>5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  <c:pt idx="5">
                  <c:v>125</c:v>
                </c:pt>
                <c:pt idx="6">
                  <c:v>150</c:v>
                </c:pt>
                <c:pt idx="7">
                  <c:v>175</c:v>
                </c:pt>
                <c:pt idx="8">
                  <c:v>200</c:v>
                </c:pt>
                <c:pt idx="9">
                  <c:v>225</c:v>
                </c:pt>
                <c:pt idx="10">
                  <c:v>250</c:v>
                </c:pt>
              </c:numCache>
            </c:numRef>
          </c:cat>
          <c:val>
            <c:numRef>
              <c:f>Sheet1!$E$17:$E$27</c:f>
              <c:numCache>
                <c:formatCode>0.00</c:formatCode>
                <c:ptCount val="11"/>
                <c:pt idx="0">
                  <c:v>83.64</c:v>
                </c:pt>
                <c:pt idx="1">
                  <c:v>84.11</c:v>
                </c:pt>
                <c:pt idx="2">
                  <c:v>84.27</c:v>
                </c:pt>
                <c:pt idx="3">
                  <c:v>82.98</c:v>
                </c:pt>
                <c:pt idx="4">
                  <c:v>81.75</c:v>
                </c:pt>
                <c:pt idx="5">
                  <c:v>81.73</c:v>
                </c:pt>
                <c:pt idx="6">
                  <c:v>73.010000000000005</c:v>
                </c:pt>
                <c:pt idx="7">
                  <c:v>81.69</c:v>
                </c:pt>
                <c:pt idx="8">
                  <c:v>81.39</c:v>
                </c:pt>
                <c:pt idx="9">
                  <c:v>72.92</c:v>
                </c:pt>
                <c:pt idx="10">
                  <c:v>80.63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Sheet1!$F$16</c:f>
              <c:strCache>
                <c:ptCount val="1"/>
                <c:pt idx="0">
                  <c:v>XYZ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Sheet1!$B$17:$B$27</c:f>
              <c:numCache>
                <c:formatCode>General</c:formatCode>
                <c:ptCount val="11"/>
                <c:pt idx="0">
                  <c:v>5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  <c:pt idx="5">
                  <c:v>125</c:v>
                </c:pt>
                <c:pt idx="6">
                  <c:v>150</c:v>
                </c:pt>
                <c:pt idx="7">
                  <c:v>175</c:v>
                </c:pt>
                <c:pt idx="8">
                  <c:v>200</c:v>
                </c:pt>
                <c:pt idx="9">
                  <c:v>225</c:v>
                </c:pt>
                <c:pt idx="10">
                  <c:v>250</c:v>
                </c:pt>
              </c:numCache>
            </c:numRef>
          </c:cat>
          <c:val>
            <c:numRef>
              <c:f>Sheet1!$F$17:$F$27</c:f>
              <c:numCache>
                <c:formatCode>0.00</c:formatCode>
                <c:ptCount val="11"/>
                <c:pt idx="0">
                  <c:v>99.96</c:v>
                </c:pt>
                <c:pt idx="1">
                  <c:v>99.9</c:v>
                </c:pt>
                <c:pt idx="2">
                  <c:v>99.8</c:v>
                </c:pt>
                <c:pt idx="3">
                  <c:v>99.8</c:v>
                </c:pt>
                <c:pt idx="4">
                  <c:v>99.69</c:v>
                </c:pt>
                <c:pt idx="5">
                  <c:v>99.72</c:v>
                </c:pt>
                <c:pt idx="6">
                  <c:v>94.45</c:v>
                </c:pt>
                <c:pt idx="7">
                  <c:v>99.63</c:v>
                </c:pt>
                <c:pt idx="8">
                  <c:v>99.61</c:v>
                </c:pt>
                <c:pt idx="9">
                  <c:v>92.92</c:v>
                </c:pt>
                <c:pt idx="10">
                  <c:v>99.55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5118016"/>
        <c:axId val="325120760"/>
      </c:lineChart>
      <c:catAx>
        <c:axId val="325118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120760"/>
        <c:crosses val="autoZero"/>
        <c:auto val="1"/>
        <c:lblAlgn val="ctr"/>
        <c:lblOffset val="100"/>
        <c:noMultiLvlLbl val="0"/>
      </c:catAx>
      <c:valAx>
        <c:axId val="32512076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118016"/>
        <c:crosses val="autoZero"/>
        <c:crossBetween val="between"/>
      </c:valAx>
      <c:spPr>
        <a:solidFill>
          <a:schemeClr val="tx1">
            <a:lumMod val="50000"/>
          </a:schemeClr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Original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Sheet1!$B$3:$B$13</c:f>
              <c:numCache>
                <c:formatCode>General</c:formatCode>
                <c:ptCount val="11"/>
                <c:pt idx="0">
                  <c:v>5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  <c:pt idx="5">
                  <c:v>125</c:v>
                </c:pt>
                <c:pt idx="6">
                  <c:v>150</c:v>
                </c:pt>
                <c:pt idx="7">
                  <c:v>175</c:v>
                </c:pt>
                <c:pt idx="8">
                  <c:v>200</c:v>
                </c:pt>
                <c:pt idx="9">
                  <c:v>225</c:v>
                </c:pt>
                <c:pt idx="10">
                  <c:v>250</c:v>
                </c:pt>
              </c:numCache>
            </c:numRef>
          </c:cat>
          <c:val>
            <c:numRef>
              <c:f>Sheet1!$C$3:$C$13</c:f>
              <c:numCache>
                <c:formatCode>0.00</c:formatCode>
                <c:ptCount val="11"/>
                <c:pt idx="0">
                  <c:v>61.4</c:v>
                </c:pt>
                <c:pt idx="1">
                  <c:v>65.48</c:v>
                </c:pt>
                <c:pt idx="2">
                  <c:v>63.65</c:v>
                </c:pt>
                <c:pt idx="3">
                  <c:v>65.209999999999994</c:v>
                </c:pt>
                <c:pt idx="4">
                  <c:v>67.13</c:v>
                </c:pt>
                <c:pt idx="5">
                  <c:v>69.14</c:v>
                </c:pt>
                <c:pt idx="6">
                  <c:v>55.49</c:v>
                </c:pt>
                <c:pt idx="7">
                  <c:v>65.819999999999993</c:v>
                </c:pt>
                <c:pt idx="8">
                  <c:v>68.83</c:v>
                </c:pt>
                <c:pt idx="9">
                  <c:v>46.35</c:v>
                </c:pt>
                <c:pt idx="10">
                  <c:v>68.84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Complex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Sheet1!$B$3:$B$13</c:f>
              <c:numCache>
                <c:formatCode>General</c:formatCode>
                <c:ptCount val="11"/>
                <c:pt idx="0">
                  <c:v>5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  <c:pt idx="5">
                  <c:v>125</c:v>
                </c:pt>
                <c:pt idx="6">
                  <c:v>150</c:v>
                </c:pt>
                <c:pt idx="7">
                  <c:v>175</c:v>
                </c:pt>
                <c:pt idx="8">
                  <c:v>200</c:v>
                </c:pt>
                <c:pt idx="9">
                  <c:v>225</c:v>
                </c:pt>
                <c:pt idx="10">
                  <c:v>250</c:v>
                </c:pt>
              </c:numCache>
            </c:numRef>
          </c:cat>
          <c:val>
            <c:numRef>
              <c:f>Sheet1!$D$3:$D$13</c:f>
              <c:numCache>
                <c:formatCode>0.00</c:formatCode>
                <c:ptCount val="11"/>
                <c:pt idx="0">
                  <c:v>65.010000000000005</c:v>
                </c:pt>
                <c:pt idx="1">
                  <c:v>69.67</c:v>
                </c:pt>
                <c:pt idx="2">
                  <c:v>69.260000000000005</c:v>
                </c:pt>
                <c:pt idx="3">
                  <c:v>75.069999999999993</c:v>
                </c:pt>
                <c:pt idx="4">
                  <c:v>70.8</c:v>
                </c:pt>
                <c:pt idx="5">
                  <c:v>69.73</c:v>
                </c:pt>
                <c:pt idx="6">
                  <c:v>68.23</c:v>
                </c:pt>
                <c:pt idx="7">
                  <c:v>74.760000000000005</c:v>
                </c:pt>
                <c:pt idx="8">
                  <c:v>70.569999999999993</c:v>
                </c:pt>
                <c:pt idx="9">
                  <c:v>61.85</c:v>
                </c:pt>
                <c:pt idx="10">
                  <c:v>70.7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Layered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Sheet1!$B$3:$B$13</c:f>
              <c:numCache>
                <c:formatCode>General</c:formatCode>
                <c:ptCount val="11"/>
                <c:pt idx="0">
                  <c:v>5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  <c:pt idx="5">
                  <c:v>125</c:v>
                </c:pt>
                <c:pt idx="6">
                  <c:v>150</c:v>
                </c:pt>
                <c:pt idx="7">
                  <c:v>175</c:v>
                </c:pt>
                <c:pt idx="8">
                  <c:v>200</c:v>
                </c:pt>
                <c:pt idx="9">
                  <c:v>225</c:v>
                </c:pt>
                <c:pt idx="10">
                  <c:v>250</c:v>
                </c:pt>
              </c:numCache>
            </c:numRef>
          </c:cat>
          <c:val>
            <c:numRef>
              <c:f>Sheet1!$E$3:$E$13</c:f>
              <c:numCache>
                <c:formatCode>0.00</c:formatCode>
                <c:ptCount val="11"/>
                <c:pt idx="0">
                  <c:v>70.97</c:v>
                </c:pt>
                <c:pt idx="1">
                  <c:v>76.790000000000006</c:v>
                </c:pt>
                <c:pt idx="2">
                  <c:v>75.099999999999994</c:v>
                </c:pt>
                <c:pt idx="3">
                  <c:v>76.959999999999994</c:v>
                </c:pt>
                <c:pt idx="4">
                  <c:v>78.099999999999994</c:v>
                </c:pt>
                <c:pt idx="5">
                  <c:v>77.989999999999995</c:v>
                </c:pt>
                <c:pt idx="6">
                  <c:v>65.91</c:v>
                </c:pt>
                <c:pt idx="7">
                  <c:v>77.680000000000007</c:v>
                </c:pt>
                <c:pt idx="8">
                  <c:v>77.23</c:v>
                </c:pt>
                <c:pt idx="9">
                  <c:v>65.819999999999993</c:v>
                </c:pt>
                <c:pt idx="10">
                  <c:v>77.19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Sheet1!$F$2</c:f>
              <c:strCache>
                <c:ptCount val="1"/>
                <c:pt idx="0">
                  <c:v>XYZ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Sheet1!$B$3:$B$13</c:f>
              <c:numCache>
                <c:formatCode>General</c:formatCode>
                <c:ptCount val="11"/>
                <c:pt idx="0">
                  <c:v>5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  <c:pt idx="5">
                  <c:v>125</c:v>
                </c:pt>
                <c:pt idx="6">
                  <c:v>150</c:v>
                </c:pt>
                <c:pt idx="7">
                  <c:v>175</c:v>
                </c:pt>
                <c:pt idx="8">
                  <c:v>200</c:v>
                </c:pt>
                <c:pt idx="9">
                  <c:v>225</c:v>
                </c:pt>
                <c:pt idx="10">
                  <c:v>250</c:v>
                </c:pt>
              </c:numCache>
            </c:numRef>
          </c:cat>
          <c:val>
            <c:numRef>
              <c:f>Sheet1!$F$3:$F$13</c:f>
              <c:numCache>
                <c:formatCode>0.00</c:formatCode>
                <c:ptCount val="11"/>
                <c:pt idx="0">
                  <c:v>99.98</c:v>
                </c:pt>
                <c:pt idx="1">
                  <c:v>99.92</c:v>
                </c:pt>
                <c:pt idx="2">
                  <c:v>99.88</c:v>
                </c:pt>
                <c:pt idx="3">
                  <c:v>99.9</c:v>
                </c:pt>
                <c:pt idx="4">
                  <c:v>99.82</c:v>
                </c:pt>
                <c:pt idx="5">
                  <c:v>99.8</c:v>
                </c:pt>
                <c:pt idx="6">
                  <c:v>91.3</c:v>
                </c:pt>
                <c:pt idx="7">
                  <c:v>99.75</c:v>
                </c:pt>
                <c:pt idx="8">
                  <c:v>99.6</c:v>
                </c:pt>
                <c:pt idx="9">
                  <c:v>88.12</c:v>
                </c:pt>
                <c:pt idx="10">
                  <c:v>99.56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5127816"/>
        <c:axId val="325121936"/>
      </c:lineChart>
      <c:catAx>
        <c:axId val="325127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121936"/>
        <c:crosses val="autoZero"/>
        <c:auto val="1"/>
        <c:lblAlgn val="ctr"/>
        <c:lblOffset val="100"/>
        <c:noMultiLvlLbl val="0"/>
      </c:catAx>
      <c:valAx>
        <c:axId val="32512193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127816"/>
        <c:crosses val="autoZero"/>
        <c:crossBetween val="between"/>
      </c:valAx>
      <c:spPr>
        <a:solidFill>
          <a:schemeClr val="tx1">
            <a:lumMod val="50000"/>
          </a:schemeClr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Sheet1!$B$62</c:f>
              <c:strCache>
                <c:ptCount val="1"/>
                <c:pt idx="0">
                  <c:v>256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Sheet1!$C$61:$E$61</c:f>
              <c:strCache>
                <c:ptCount val="3"/>
                <c:pt idx="0">
                  <c:v>Left</c:v>
                </c:pt>
                <c:pt idx="1">
                  <c:v>Right</c:v>
                </c:pt>
                <c:pt idx="2">
                  <c:v>Both</c:v>
                </c:pt>
              </c:strCache>
            </c:strRef>
          </c:cat>
          <c:val>
            <c:numRef>
              <c:f>Sheet1!$C$62:$E$62</c:f>
              <c:numCache>
                <c:formatCode>0.00</c:formatCode>
                <c:ptCount val="3"/>
                <c:pt idx="0">
                  <c:v>49.7</c:v>
                </c:pt>
                <c:pt idx="1">
                  <c:v>73.75</c:v>
                </c:pt>
                <c:pt idx="2">
                  <c:v>50.9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Sheet1!$B$63</c:f>
              <c:strCache>
                <c:ptCount val="1"/>
                <c:pt idx="0">
                  <c:v>576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Sheet1!$C$61:$E$61</c:f>
              <c:strCache>
                <c:ptCount val="3"/>
                <c:pt idx="0">
                  <c:v>Left</c:v>
                </c:pt>
                <c:pt idx="1">
                  <c:v>Right</c:v>
                </c:pt>
                <c:pt idx="2">
                  <c:v>Both</c:v>
                </c:pt>
              </c:strCache>
            </c:strRef>
          </c:cat>
          <c:val>
            <c:numRef>
              <c:f>Sheet1!$C$63:$E$63</c:f>
              <c:numCache>
                <c:formatCode>0.00</c:formatCode>
                <c:ptCount val="3"/>
                <c:pt idx="0">
                  <c:v>47.7</c:v>
                </c:pt>
                <c:pt idx="1">
                  <c:v>78.7</c:v>
                </c:pt>
                <c:pt idx="2">
                  <c:v>52.07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1616784"/>
        <c:axId val="311617176"/>
      </c:lineChart>
      <c:catAx>
        <c:axId val="311616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1617176"/>
        <c:crosses val="autoZero"/>
        <c:auto val="1"/>
        <c:lblAlgn val="ctr"/>
        <c:lblOffset val="100"/>
        <c:noMultiLvlLbl val="0"/>
      </c:catAx>
      <c:valAx>
        <c:axId val="31161717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1616784"/>
        <c:crosses val="autoZero"/>
        <c:crossBetween val="between"/>
      </c:valAx>
      <c:spPr>
        <a:solidFill>
          <a:schemeClr val="tx1">
            <a:lumMod val="50000"/>
          </a:schemeClr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Original</a:t>
            </a:r>
            <a:r>
              <a:rPr lang="en-US" baseline="0"/>
              <a:t> Model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Sheet1!$C$31</c:f>
              <c:strCache>
                <c:ptCount val="1"/>
                <c:pt idx="0">
                  <c:v>Left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Sheet1!$B$32:$B$42</c:f>
              <c:numCache>
                <c:formatCode>General</c:formatCode>
                <c:ptCount val="11"/>
                <c:pt idx="0">
                  <c:v>5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  <c:pt idx="5">
                  <c:v>125</c:v>
                </c:pt>
                <c:pt idx="6">
                  <c:v>150</c:v>
                </c:pt>
                <c:pt idx="7">
                  <c:v>175</c:v>
                </c:pt>
                <c:pt idx="8">
                  <c:v>200</c:v>
                </c:pt>
                <c:pt idx="9">
                  <c:v>225</c:v>
                </c:pt>
                <c:pt idx="10">
                  <c:v>250</c:v>
                </c:pt>
              </c:numCache>
            </c:numRef>
          </c:cat>
          <c:val>
            <c:numRef>
              <c:f>Sheet1!$C$32:$C$42</c:f>
              <c:numCache>
                <c:formatCode>0.00</c:formatCode>
                <c:ptCount val="11"/>
                <c:pt idx="0">
                  <c:v>70.61</c:v>
                </c:pt>
                <c:pt idx="1">
                  <c:v>67.2</c:v>
                </c:pt>
                <c:pt idx="2">
                  <c:v>68.28</c:v>
                </c:pt>
                <c:pt idx="3">
                  <c:v>64.34</c:v>
                </c:pt>
                <c:pt idx="4">
                  <c:v>64.12</c:v>
                </c:pt>
                <c:pt idx="5">
                  <c:v>64.61</c:v>
                </c:pt>
                <c:pt idx="6">
                  <c:v>61.18</c:v>
                </c:pt>
                <c:pt idx="7">
                  <c:v>64.12</c:v>
                </c:pt>
                <c:pt idx="8">
                  <c:v>60.43</c:v>
                </c:pt>
                <c:pt idx="9">
                  <c:v>59.67</c:v>
                </c:pt>
                <c:pt idx="10">
                  <c:v>61.82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Sheet1!$D$31</c:f>
              <c:strCache>
                <c:ptCount val="1"/>
                <c:pt idx="0">
                  <c:v>Right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Sheet1!$B$32:$B$42</c:f>
              <c:numCache>
                <c:formatCode>General</c:formatCode>
                <c:ptCount val="11"/>
                <c:pt idx="0">
                  <c:v>5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  <c:pt idx="5">
                  <c:v>125</c:v>
                </c:pt>
                <c:pt idx="6">
                  <c:v>150</c:v>
                </c:pt>
                <c:pt idx="7">
                  <c:v>175</c:v>
                </c:pt>
                <c:pt idx="8">
                  <c:v>200</c:v>
                </c:pt>
                <c:pt idx="9">
                  <c:v>225</c:v>
                </c:pt>
                <c:pt idx="10">
                  <c:v>250</c:v>
                </c:pt>
              </c:numCache>
            </c:numRef>
          </c:cat>
          <c:val>
            <c:numRef>
              <c:f>Sheet1!$D$32:$D$42</c:f>
              <c:numCache>
                <c:formatCode>0.00</c:formatCode>
                <c:ptCount val="11"/>
                <c:pt idx="0">
                  <c:v>79.55</c:v>
                </c:pt>
                <c:pt idx="1">
                  <c:v>78.2</c:v>
                </c:pt>
                <c:pt idx="2">
                  <c:v>78.569999999999993</c:v>
                </c:pt>
                <c:pt idx="3">
                  <c:v>77.3</c:v>
                </c:pt>
                <c:pt idx="4">
                  <c:v>77.349999999999994</c:v>
                </c:pt>
                <c:pt idx="5">
                  <c:v>78.12</c:v>
                </c:pt>
                <c:pt idx="6">
                  <c:v>62.24</c:v>
                </c:pt>
                <c:pt idx="7">
                  <c:v>77.959999999999994</c:v>
                </c:pt>
                <c:pt idx="8">
                  <c:v>73.209999999999994</c:v>
                </c:pt>
                <c:pt idx="9">
                  <c:v>61.57</c:v>
                </c:pt>
                <c:pt idx="10">
                  <c:v>76.709999999999994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Sheet1!$E$31</c:f>
              <c:strCache>
                <c:ptCount val="1"/>
                <c:pt idx="0">
                  <c:v>Both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Sheet1!$B$32:$B$42</c:f>
              <c:numCache>
                <c:formatCode>General</c:formatCode>
                <c:ptCount val="11"/>
                <c:pt idx="0">
                  <c:v>5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  <c:pt idx="5">
                  <c:v>125</c:v>
                </c:pt>
                <c:pt idx="6">
                  <c:v>150</c:v>
                </c:pt>
                <c:pt idx="7">
                  <c:v>175</c:v>
                </c:pt>
                <c:pt idx="8">
                  <c:v>200</c:v>
                </c:pt>
                <c:pt idx="9">
                  <c:v>225</c:v>
                </c:pt>
                <c:pt idx="10">
                  <c:v>250</c:v>
                </c:pt>
              </c:numCache>
            </c:numRef>
          </c:cat>
          <c:val>
            <c:numRef>
              <c:f>Sheet1!$E$32:$E$42</c:f>
              <c:numCache>
                <c:formatCode>0.00</c:formatCode>
                <c:ptCount val="11"/>
                <c:pt idx="0">
                  <c:v>80.39</c:v>
                </c:pt>
                <c:pt idx="1">
                  <c:v>79.12</c:v>
                </c:pt>
                <c:pt idx="2">
                  <c:v>79.069999999999993</c:v>
                </c:pt>
                <c:pt idx="3">
                  <c:v>77.5</c:v>
                </c:pt>
                <c:pt idx="4">
                  <c:v>77.36</c:v>
                </c:pt>
                <c:pt idx="5">
                  <c:v>76.83</c:v>
                </c:pt>
                <c:pt idx="6">
                  <c:v>62.71</c:v>
                </c:pt>
                <c:pt idx="7">
                  <c:v>77.36</c:v>
                </c:pt>
                <c:pt idx="8">
                  <c:v>71.45</c:v>
                </c:pt>
                <c:pt idx="9">
                  <c:v>64.48</c:v>
                </c:pt>
                <c:pt idx="10">
                  <c:v>75.14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1144728"/>
        <c:axId val="271140808"/>
      </c:lineChart>
      <c:catAx>
        <c:axId val="271144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1140808"/>
        <c:crosses val="autoZero"/>
        <c:auto val="1"/>
        <c:lblAlgn val="ctr"/>
        <c:lblOffset val="100"/>
        <c:noMultiLvlLbl val="0"/>
      </c:catAx>
      <c:valAx>
        <c:axId val="271140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1144728"/>
        <c:crosses val="autoZero"/>
        <c:crossBetween val="between"/>
      </c:valAx>
      <c:spPr>
        <a:solidFill>
          <a:schemeClr val="tx1">
            <a:lumMod val="50000"/>
          </a:schemeClr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Complex</a:t>
            </a:r>
            <a:r>
              <a:rPr lang="en-US" baseline="0"/>
              <a:t> Model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Sheet1!$C$45</c:f>
              <c:strCache>
                <c:ptCount val="1"/>
                <c:pt idx="0">
                  <c:v>Left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Sheet1!$B$46:$B$56</c:f>
              <c:numCache>
                <c:formatCode>General</c:formatCode>
                <c:ptCount val="11"/>
                <c:pt idx="0">
                  <c:v>5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  <c:pt idx="5">
                  <c:v>125</c:v>
                </c:pt>
                <c:pt idx="6">
                  <c:v>150</c:v>
                </c:pt>
                <c:pt idx="7">
                  <c:v>175</c:v>
                </c:pt>
                <c:pt idx="8">
                  <c:v>200</c:v>
                </c:pt>
                <c:pt idx="9">
                  <c:v>225</c:v>
                </c:pt>
                <c:pt idx="10">
                  <c:v>250</c:v>
                </c:pt>
              </c:numCache>
            </c:numRef>
          </c:cat>
          <c:val>
            <c:numRef>
              <c:f>Sheet1!$C$46:$C$56</c:f>
              <c:numCache>
                <c:formatCode>0.00</c:formatCode>
                <c:ptCount val="11"/>
                <c:pt idx="0">
                  <c:v>72.39</c:v>
                </c:pt>
                <c:pt idx="1">
                  <c:v>71.84</c:v>
                </c:pt>
                <c:pt idx="2">
                  <c:v>72.239999999999995</c:v>
                </c:pt>
                <c:pt idx="3">
                  <c:v>70.7</c:v>
                </c:pt>
                <c:pt idx="4">
                  <c:v>71.81</c:v>
                </c:pt>
                <c:pt idx="5">
                  <c:v>70.39</c:v>
                </c:pt>
                <c:pt idx="6">
                  <c:v>67.75</c:v>
                </c:pt>
                <c:pt idx="7">
                  <c:v>71.349999999999994</c:v>
                </c:pt>
                <c:pt idx="8">
                  <c:v>67.08</c:v>
                </c:pt>
                <c:pt idx="9">
                  <c:v>69.38</c:v>
                </c:pt>
                <c:pt idx="10">
                  <c:v>71.239999999999995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Sheet1!$D$45</c:f>
              <c:strCache>
                <c:ptCount val="1"/>
                <c:pt idx="0">
                  <c:v>Right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Sheet1!$B$46:$B$56</c:f>
              <c:numCache>
                <c:formatCode>General</c:formatCode>
                <c:ptCount val="11"/>
                <c:pt idx="0">
                  <c:v>5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  <c:pt idx="5">
                  <c:v>125</c:v>
                </c:pt>
                <c:pt idx="6">
                  <c:v>150</c:v>
                </c:pt>
                <c:pt idx="7">
                  <c:v>175</c:v>
                </c:pt>
                <c:pt idx="8">
                  <c:v>200</c:v>
                </c:pt>
                <c:pt idx="9">
                  <c:v>225</c:v>
                </c:pt>
                <c:pt idx="10">
                  <c:v>250</c:v>
                </c:pt>
              </c:numCache>
            </c:numRef>
          </c:cat>
          <c:val>
            <c:numRef>
              <c:f>Sheet1!$D$46:$D$56</c:f>
              <c:numCache>
                <c:formatCode>0.00</c:formatCode>
                <c:ptCount val="11"/>
                <c:pt idx="0">
                  <c:v>80.150000000000006</c:v>
                </c:pt>
                <c:pt idx="1">
                  <c:v>79.489999999999995</c:v>
                </c:pt>
                <c:pt idx="2">
                  <c:v>79.42</c:v>
                </c:pt>
                <c:pt idx="3">
                  <c:v>78.64</c:v>
                </c:pt>
                <c:pt idx="4">
                  <c:v>78.86</c:v>
                </c:pt>
                <c:pt idx="5">
                  <c:v>77.900000000000006</c:v>
                </c:pt>
                <c:pt idx="6">
                  <c:v>72.430000000000007</c:v>
                </c:pt>
                <c:pt idx="7">
                  <c:v>78.7</c:v>
                </c:pt>
                <c:pt idx="8">
                  <c:v>77.27</c:v>
                </c:pt>
                <c:pt idx="9">
                  <c:v>72.38</c:v>
                </c:pt>
                <c:pt idx="10">
                  <c:v>77.849999999999994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Sheet1!$E$45</c:f>
              <c:strCache>
                <c:ptCount val="1"/>
                <c:pt idx="0">
                  <c:v>Both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Sheet1!$B$46:$B$56</c:f>
              <c:numCache>
                <c:formatCode>General</c:formatCode>
                <c:ptCount val="11"/>
                <c:pt idx="0">
                  <c:v>5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  <c:pt idx="5">
                  <c:v>125</c:v>
                </c:pt>
                <c:pt idx="6">
                  <c:v>150</c:v>
                </c:pt>
                <c:pt idx="7">
                  <c:v>175</c:v>
                </c:pt>
                <c:pt idx="8">
                  <c:v>200</c:v>
                </c:pt>
                <c:pt idx="9">
                  <c:v>225</c:v>
                </c:pt>
                <c:pt idx="10">
                  <c:v>250</c:v>
                </c:pt>
              </c:numCache>
            </c:numRef>
          </c:cat>
          <c:val>
            <c:numRef>
              <c:f>Sheet1!$E$46:$E$56</c:f>
              <c:numCache>
                <c:formatCode>0.00</c:formatCode>
                <c:ptCount val="11"/>
                <c:pt idx="0">
                  <c:v>81.599999999999994</c:v>
                </c:pt>
                <c:pt idx="1">
                  <c:v>79.61</c:v>
                </c:pt>
                <c:pt idx="2">
                  <c:v>80.25</c:v>
                </c:pt>
                <c:pt idx="3">
                  <c:v>80.02</c:v>
                </c:pt>
                <c:pt idx="4">
                  <c:v>77.510000000000005</c:v>
                </c:pt>
                <c:pt idx="5">
                  <c:v>78.72</c:v>
                </c:pt>
                <c:pt idx="6">
                  <c:v>69.040000000000006</c:v>
                </c:pt>
                <c:pt idx="7">
                  <c:v>78.5</c:v>
                </c:pt>
                <c:pt idx="8">
                  <c:v>73.88</c:v>
                </c:pt>
                <c:pt idx="9">
                  <c:v>68.02</c:v>
                </c:pt>
                <c:pt idx="10">
                  <c:v>78.72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5120016"/>
        <c:axId val="315119624"/>
      </c:lineChart>
      <c:catAx>
        <c:axId val="315120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119624"/>
        <c:crosses val="autoZero"/>
        <c:auto val="1"/>
        <c:lblAlgn val="ctr"/>
        <c:lblOffset val="100"/>
        <c:noMultiLvlLbl val="0"/>
      </c:catAx>
      <c:valAx>
        <c:axId val="315119624"/>
        <c:scaling>
          <c:orientation val="minMax"/>
          <c:max val="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120016"/>
        <c:crosses val="autoZero"/>
        <c:crossBetween val="between"/>
      </c:valAx>
      <c:spPr>
        <a:solidFill>
          <a:schemeClr val="tx1">
            <a:lumMod val="50000"/>
          </a:schemeClr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Identifying Hand Hygiene with Deep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James Edwards</a:t>
            </a:r>
          </a:p>
          <a:p>
            <a:r>
              <a:rPr lang="en-US" dirty="0" smtClean="0"/>
              <a:t>Advisor: Dr. Galluzzi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4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9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Handedness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78243771"/>
              </p:ext>
            </p:extLst>
          </p:nvPr>
        </p:nvGraphicFramePr>
        <p:xfrm>
          <a:off x="1103313" y="2060575"/>
          <a:ext cx="4395787" cy="4195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80405409"/>
              </p:ext>
            </p:extLst>
          </p:nvPr>
        </p:nvGraphicFramePr>
        <p:xfrm>
          <a:off x="5654675" y="2055813"/>
          <a:ext cx="4395788" cy="4200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8291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Healthcare</a:t>
            </a:r>
          </a:p>
          <a:p>
            <a:endParaRPr lang="en-US" dirty="0"/>
          </a:p>
          <a:p>
            <a:r>
              <a:rPr lang="en-US" dirty="0" smtClean="0"/>
              <a:t>Deep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3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X,Y,Z accelerometer data</a:t>
            </a:r>
          </a:p>
          <a:p>
            <a:endParaRPr lang="en-US" dirty="0"/>
          </a:p>
          <a:p>
            <a:r>
              <a:rPr lang="en-US" dirty="0" smtClean="0"/>
              <a:t>100 Hz</a:t>
            </a:r>
          </a:p>
          <a:p>
            <a:endParaRPr lang="en-US" dirty="0"/>
          </a:p>
          <a:p>
            <a:r>
              <a:rPr lang="en-US" dirty="0" err="1" smtClean="0"/>
              <a:t>Supersampled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3083766"/>
            <a:ext cx="2880610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3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5" y="2596244"/>
            <a:ext cx="4967885" cy="2040809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Complex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176" y="2596244"/>
            <a:ext cx="6328428" cy="2040809"/>
          </a:xfrm>
        </p:spPr>
      </p:pic>
    </p:spTree>
    <p:extLst>
      <p:ext uri="{BB962C8B-B14F-4D97-AF65-F5344CB8AC3E}">
        <p14:creationId xmlns:p14="http://schemas.microsoft.com/office/powerpoint/2010/main" val="290319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Layered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26095" y="1899557"/>
            <a:ext cx="4396339" cy="576262"/>
          </a:xfrm>
        </p:spPr>
        <p:txBody>
          <a:bodyPr/>
          <a:lstStyle/>
          <a:p>
            <a:r>
              <a:rPr lang="en-US" dirty="0" smtClean="0"/>
              <a:t>XYZ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46" y="2475819"/>
            <a:ext cx="3511779" cy="277245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95" y="5446449"/>
            <a:ext cx="10058400" cy="963184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533014"/>
            <a:ext cx="5064296" cy="2458131"/>
          </a:xfrm>
        </p:spPr>
      </p:pic>
    </p:spTree>
    <p:extLst>
      <p:ext uri="{BB962C8B-B14F-4D97-AF65-F5344CB8AC3E}">
        <p14:creationId xmlns:p14="http://schemas.microsoft.com/office/powerpoint/2010/main" val="214889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Deep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870" y="2013159"/>
            <a:ext cx="6481705" cy="1546028"/>
          </a:xfrm>
        </p:spPr>
      </p:pic>
      <p:sp>
        <p:nvSpPr>
          <p:cNvPr id="9" name="TextBox 8"/>
          <p:cNvSpPr txBox="1"/>
          <p:nvPr/>
        </p:nvSpPr>
        <p:spPr>
          <a:xfrm>
            <a:off x="2388918" y="3617402"/>
            <a:ext cx="5919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http://cs231n.github.io/convolutional-networks/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651" y="3617402"/>
            <a:ext cx="2760889" cy="190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0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76326246"/>
              </p:ext>
            </p:extLst>
          </p:nvPr>
        </p:nvGraphicFramePr>
        <p:xfrm>
          <a:off x="5654675" y="2514600"/>
          <a:ext cx="4395788" cy="3741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ontent Placeholder 1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8204859"/>
              </p:ext>
            </p:extLst>
          </p:nvPr>
        </p:nvGraphicFramePr>
        <p:xfrm>
          <a:off x="1103313" y="2514600"/>
          <a:ext cx="4395787" cy="3741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8663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45181190"/>
              </p:ext>
            </p:extLst>
          </p:nvPr>
        </p:nvGraphicFramePr>
        <p:xfrm>
          <a:off x="1103313" y="2514600"/>
          <a:ext cx="4395787" cy="3741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8189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</a:t>
            </a:r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Improve Models, Training</a:t>
            </a:r>
          </a:p>
          <a:p>
            <a:r>
              <a:rPr lang="en-US" dirty="0" smtClean="0"/>
              <a:t>Unlabeled Data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Literature Review</a:t>
            </a:r>
            <a:endParaRPr lang="en-US" dirty="0"/>
          </a:p>
        </p:txBody>
      </p:sp>
      <p:pic>
        <p:nvPicPr>
          <p:cNvPr id="4" name="vis150-98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5400" y="1574799"/>
            <a:ext cx="6011863" cy="4509439"/>
          </a:xfrm>
        </p:spPr>
      </p:pic>
    </p:spTree>
    <p:extLst>
      <p:ext uri="{BB962C8B-B14F-4D97-AF65-F5344CB8AC3E}">
        <p14:creationId xmlns:p14="http://schemas.microsoft.com/office/powerpoint/2010/main" val="199368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408</TotalTime>
  <Words>58</Words>
  <Application>Microsoft Office PowerPoint</Application>
  <PresentationFormat>Widescreen</PresentationFormat>
  <Paragraphs>36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Identifying Hand Hygiene with Deep Learning</vt:lpstr>
      <vt:lpstr>Motivation</vt:lpstr>
      <vt:lpstr>Data</vt:lpstr>
      <vt:lpstr>Models</vt:lpstr>
      <vt:lpstr>Models</vt:lpstr>
      <vt:lpstr>Models</vt:lpstr>
      <vt:lpstr>Results</vt:lpstr>
      <vt:lpstr>Results</vt:lpstr>
      <vt:lpstr>Next Steps</vt:lpstr>
      <vt:lpstr>Questions?</vt:lpstr>
      <vt:lpstr>Handedness</vt:lpstr>
    </vt:vector>
  </TitlesOfParts>
  <Company>Rose-Hulman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Hand Hygiene with Deep Learning</dc:title>
  <dc:creator>James H Edwards</dc:creator>
  <cp:lastModifiedBy>James H Edwards</cp:lastModifiedBy>
  <cp:revision>20</cp:revision>
  <dcterms:created xsi:type="dcterms:W3CDTF">2016-11-06T03:35:43Z</dcterms:created>
  <dcterms:modified xsi:type="dcterms:W3CDTF">2016-11-09T06:00:10Z</dcterms:modified>
</cp:coreProperties>
</file>